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0" r:id="rId3"/>
    <p:sldId id="257" r:id="rId4"/>
    <p:sldId id="258" r:id="rId5"/>
    <p:sldId id="269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72" r:id="rId16"/>
    <p:sldId id="268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9D91863-AE0D-DE4F-870E-8D97D8784B8D}">
          <p14:sldIdLst>
            <p14:sldId id="256"/>
            <p14:sldId id="260"/>
            <p14:sldId id="257"/>
            <p14:sldId id="258"/>
            <p14:sldId id="269"/>
            <p14:sldId id="259"/>
            <p14:sldId id="261"/>
            <p14:sldId id="262"/>
            <p14:sldId id="263"/>
            <p14:sldId id="264"/>
            <p14:sldId id="265"/>
            <p14:sldId id="266"/>
            <p14:sldId id="267"/>
            <p14:sldId id="271"/>
            <p14:sldId id="272"/>
            <p14:sldId id="268"/>
            <p14:sldId id="27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FF00"/>
    <a:srgbClr val="73FB79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42"/>
    <p:restoredTop sz="94617"/>
  </p:normalViewPr>
  <p:slideViewPr>
    <p:cSldViewPr snapToGrid="0" snapToObjects="1">
      <p:cViewPr>
        <p:scale>
          <a:sx n="140" d="100"/>
          <a:sy n="140" d="100"/>
        </p:scale>
        <p:origin x="125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png>
</file>

<file path=ppt/media/image11.tif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FDB74-87A2-DA42-9503-D044031848DD}" type="datetimeFigureOut">
              <a:rPr lang="en-US" smtClean="0"/>
              <a:t>6/18/18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4716A5-3FCC-644B-87E7-F8EE4CB9C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195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2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62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630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94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91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548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75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9290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70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716A5-3FCC-644B-87E7-F8EE4CB9CD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173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2E5EA-756D-CC4A-9E3A-55A8F552B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40C56-7F42-0546-89EE-DBD556481A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A17A1-425A-D74F-9AA8-78CC0E0CE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048-84EA-DF42-AF45-65393125D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57F83-5840-BC44-8498-CEF821221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53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0596D-1D43-FB42-88FE-DDA144EE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99621-9405-B043-8FA5-D9D0A8703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FB3CD-49B7-B540-932A-D3335507D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D8C6D-C943-E34C-911F-5C6135D1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96E91-6C3E-3D41-B5BC-6FF29771E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5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98936F-92CB-4744-AD4E-38A53D5B5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A094D5-1173-8A41-AA4F-DEFB0D3DD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BA6F-DCEC-7441-A741-B4BC1C710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97781-FAF2-3E42-9B30-298417EBA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8C487-24C9-B541-9949-9906E884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662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331D5-D767-BE4E-BCD4-B13BDB879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A4765-E883-564D-A7EB-820CA3052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49F2D-D910-904D-86BD-69210179C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EF40B-B4FA-5947-BB57-623CE493B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B14B3-5378-4E40-B45C-89C5A8C78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85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932CD-ED71-2646-915B-C8FD30C2B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FCF66D-3AEE-6D43-ABFD-F8B45C727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4D838-36E6-FC44-BB7D-07FB4CBB0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8E0F0-C475-904F-8A9E-6D3879241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2A3DE-7862-1343-AAC3-618BEE062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455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52B00-D2CB-D146-97F1-39E674F5B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62D99-E170-E14A-B6BE-5BB03A7FB9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09B89-EDF7-FF4E-9380-994C2A91C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83E3E7-7DBA-8B41-89FA-7F463FA1D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CA8DCD-9EFB-1747-933B-142604802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108C48-2B2F-AF4C-9D36-8CCA499C7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02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74464-BE06-954E-ADB2-3925DE3AC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170FA-5303-1141-AC50-2F11A45B4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942A6C-3C2E-B64F-B64B-222786C27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23A55-20BD-D44B-90C5-60944C9C3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D0389F-43A1-E046-BDFA-EDEC519A35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5DB0EB-3C45-C440-B195-8F19D8A79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D34F27-AF6F-FC4B-8CAC-6B4CDCDF8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3E5BA6-84A6-5F48-9614-7777A7E7E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25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31148-9DF0-6C47-9E55-06BC5FD9D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897828-D7EA-D24C-8A56-536170D58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B2E654-966B-E747-8C38-5459F0442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D67B2-9A40-2245-9A15-AEFC6B654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76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EF2D92-4C79-2F46-9567-FBDC78ACD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763038-5CC0-C94D-A104-4F92F34F7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05907-3C4E-C545-BD80-C0D360A40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154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5A1E6-9873-584D-9580-DBFD7B69A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DDD86-A50A-2D4E-9175-DF17A375A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AEE6A1-A197-D343-95FF-8EBC137D3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1623B6-1DA5-7744-A3B7-BBDF5E829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D1158-4CFF-DA48-856E-95B9C9F4E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213CC-FCB8-A04C-BEC3-6FF4A9866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71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6E7CB-E7E4-7741-B15B-F1CCB0315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7145E0-C23E-1241-85F5-B461938A97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E74C76-2B61-054E-8AD8-74ED70D5E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5E5337-624D-F940-9519-1B9851565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F98588-F328-194A-9178-6BE3A89D6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9878C9-D185-7D47-BC49-6997CAA3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205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E09EDE-22FF-134E-9FF5-10ABAB86F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E554D2-D069-E94A-AB10-C467A1718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87A6-C0C7-C844-96EB-B6F96C6FB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2CD48-87D0-B04E-9399-85F3D4B99926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66054-4F99-B14A-A143-A1E4285BD9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F9237-FA42-5F41-96F4-79F1413779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32309-1D2C-9A42-A7F7-46E402820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0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F56C8-E57B-BD40-8750-AFA8CA1093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Finding common signatures for Parkinson’s Disease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64FDA2-BDBC-3349-8AB9-297680C657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/>
              <a:t>21</a:t>
            </a:r>
            <a:r>
              <a:rPr lang="en-US" baseline="30000" dirty="0"/>
              <a:t>st</a:t>
            </a:r>
            <a:r>
              <a:rPr lang="en-US" dirty="0"/>
              <a:t> June 2018</a:t>
            </a:r>
          </a:p>
        </p:txBody>
      </p:sp>
    </p:spTree>
    <p:extLst>
      <p:ext uri="{BB962C8B-B14F-4D97-AF65-F5344CB8AC3E}">
        <p14:creationId xmlns:p14="http://schemas.microsoft.com/office/powerpoint/2010/main" val="3291115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DDAD-7129-244E-B8F5-A61989578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common coexpression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F2431-9E1D-0E4F-AB57-BCB289225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coexpression analysis on nodes from PPI network in each dataset</a:t>
            </a:r>
          </a:p>
          <a:p>
            <a:endParaRPr lang="en-US" dirty="0"/>
          </a:p>
          <a:p>
            <a:r>
              <a:rPr lang="en-US" dirty="0"/>
              <a:t>Datasets removed – those with &lt; 4 samples (unfortunately </a:t>
            </a:r>
            <a:r>
              <a:rPr lang="en-US" dirty="0" err="1"/>
              <a:t>inc</a:t>
            </a:r>
            <a:r>
              <a:rPr lang="en-US" dirty="0"/>
              <a:t> LRRK2), RNA-seq (missing edges), and non-normal Rho distribution (2 datasets)</a:t>
            </a:r>
          </a:p>
          <a:p>
            <a:r>
              <a:rPr lang="en-US" dirty="0"/>
              <a:t>7 datasets left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Edges coexpression direction must be consistent</a:t>
            </a:r>
          </a:p>
          <a:p>
            <a:r>
              <a:rPr lang="en-US" dirty="0"/>
              <a:t>Rho value must be </a:t>
            </a:r>
            <a:r>
              <a:rPr lang="en-US" strike="sngStrike" dirty="0"/>
              <a:t>&lt;-0.5 or &gt;0.5</a:t>
            </a:r>
            <a:r>
              <a:rPr lang="en-US" dirty="0"/>
              <a:t>  &lt;-0.3 or &gt;0.3</a:t>
            </a:r>
          </a:p>
        </p:txBody>
      </p:sp>
    </p:spTree>
    <p:extLst>
      <p:ext uri="{BB962C8B-B14F-4D97-AF65-F5344CB8AC3E}">
        <p14:creationId xmlns:p14="http://schemas.microsoft.com/office/powerpoint/2010/main" val="212937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447FDA-F597-B048-BD54-A9227B341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953"/>
          <a:stretch/>
        </p:blipFill>
        <p:spPr>
          <a:xfrm>
            <a:off x="407890" y="193527"/>
            <a:ext cx="6623846" cy="51217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B6F1410-55B9-7C4D-BC7E-759EA5ED35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536"/>
          <a:stretch/>
        </p:blipFill>
        <p:spPr>
          <a:xfrm>
            <a:off x="5468112" y="1973423"/>
            <a:ext cx="6318503" cy="473402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25436C0E-939F-624A-A2BB-C8E65FAE8FEF}"/>
              </a:ext>
            </a:extLst>
          </p:cNvPr>
          <p:cNvSpPr/>
          <p:nvPr/>
        </p:nvSpPr>
        <p:spPr>
          <a:xfrm>
            <a:off x="155448" y="1"/>
            <a:ext cx="5084064" cy="573328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5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60FAB6-A433-ED48-97E5-17E16C5332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7" b="1855"/>
          <a:stretch/>
        </p:blipFill>
        <p:spPr>
          <a:xfrm>
            <a:off x="2490614" y="94326"/>
            <a:ext cx="9554198" cy="686226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E9A8C53-9170-B642-B12C-8254522C311D}"/>
              </a:ext>
            </a:extLst>
          </p:cNvPr>
          <p:cNvSpPr/>
          <p:nvPr/>
        </p:nvSpPr>
        <p:spPr>
          <a:xfrm>
            <a:off x="5900388" y="4481972"/>
            <a:ext cx="640934" cy="269811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67A75F8-0062-004F-9847-6FEC9E219FF4}"/>
              </a:ext>
            </a:extLst>
          </p:cNvPr>
          <p:cNvSpPr/>
          <p:nvPr/>
        </p:nvSpPr>
        <p:spPr>
          <a:xfrm>
            <a:off x="6326253" y="1153177"/>
            <a:ext cx="640934" cy="264143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E21D29E-E7D4-4C46-A8E4-12CAD243E643}"/>
              </a:ext>
            </a:extLst>
          </p:cNvPr>
          <p:cNvSpPr/>
          <p:nvPr/>
        </p:nvSpPr>
        <p:spPr>
          <a:xfrm>
            <a:off x="11052077" y="2500385"/>
            <a:ext cx="640934" cy="251675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E657B44-B9D9-4B48-BC57-868CCBCAA7AD}"/>
              </a:ext>
            </a:extLst>
          </p:cNvPr>
          <p:cNvSpPr/>
          <p:nvPr/>
        </p:nvSpPr>
        <p:spPr>
          <a:xfrm>
            <a:off x="7469964" y="836384"/>
            <a:ext cx="640934" cy="282011"/>
          </a:xfrm>
          <a:prstGeom prst="ellipse">
            <a:avLst/>
          </a:prstGeom>
          <a:noFill/>
          <a:ln w="7620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C00FC8D-A6B6-8441-AB6E-BC4FF8D9DCDD}"/>
              </a:ext>
            </a:extLst>
          </p:cNvPr>
          <p:cNvSpPr/>
          <p:nvPr/>
        </p:nvSpPr>
        <p:spPr>
          <a:xfrm>
            <a:off x="6829030" y="5523490"/>
            <a:ext cx="640934" cy="252356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F6A7E31-4BE4-D843-A366-6B11E3902858}"/>
              </a:ext>
            </a:extLst>
          </p:cNvPr>
          <p:cNvSpPr/>
          <p:nvPr/>
        </p:nvSpPr>
        <p:spPr>
          <a:xfrm>
            <a:off x="6291749" y="385145"/>
            <a:ext cx="640934" cy="282011"/>
          </a:xfrm>
          <a:prstGeom prst="ellipse">
            <a:avLst/>
          </a:prstGeom>
          <a:noFill/>
          <a:ln w="7620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2655D74-8A0A-7343-83F7-104A93324895}"/>
              </a:ext>
            </a:extLst>
          </p:cNvPr>
          <p:cNvSpPr/>
          <p:nvPr/>
        </p:nvSpPr>
        <p:spPr>
          <a:xfrm>
            <a:off x="250715" y="132920"/>
            <a:ext cx="2820623" cy="848843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Parkinson’s Disease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F41B03-6027-7E4A-9962-4697AED40F7B}"/>
              </a:ext>
            </a:extLst>
          </p:cNvPr>
          <p:cNvSpPr/>
          <p:nvPr/>
        </p:nvSpPr>
        <p:spPr>
          <a:xfrm>
            <a:off x="250714" y="1106730"/>
            <a:ext cx="2820623" cy="845792"/>
          </a:xfrm>
          <a:prstGeom prst="ellipse">
            <a:avLst/>
          </a:prstGeom>
          <a:noFill/>
          <a:ln w="7620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Alzheimer’s Disease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DFE2522-E15F-964E-B3C4-ACC16FE7C4E2}"/>
              </a:ext>
            </a:extLst>
          </p:cNvPr>
          <p:cNvSpPr/>
          <p:nvPr/>
        </p:nvSpPr>
        <p:spPr>
          <a:xfrm>
            <a:off x="259005" y="2077489"/>
            <a:ext cx="2812332" cy="845792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Mitochondrial Complex I Deficiency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E7C4C9-B517-564A-8809-2E18C0E82FF4}"/>
              </a:ext>
            </a:extLst>
          </p:cNvPr>
          <p:cNvSpPr txBox="1"/>
          <p:nvPr/>
        </p:nvSpPr>
        <p:spPr>
          <a:xfrm>
            <a:off x="560174" y="5298792"/>
            <a:ext cx="16209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82 genes</a:t>
            </a:r>
          </a:p>
          <a:p>
            <a:r>
              <a:rPr lang="en-US" sz="2800" dirty="0"/>
              <a:t>95 edges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90A5B0A-3CA6-CE41-AB0E-47395A33175D}"/>
              </a:ext>
            </a:extLst>
          </p:cNvPr>
          <p:cNvSpPr/>
          <p:nvPr/>
        </p:nvSpPr>
        <p:spPr>
          <a:xfrm>
            <a:off x="250714" y="3123382"/>
            <a:ext cx="2812332" cy="845792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DEG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FA3EDB1-C68D-A841-B2B5-F23BCA51D8B5}"/>
              </a:ext>
            </a:extLst>
          </p:cNvPr>
          <p:cNvSpPr/>
          <p:nvPr/>
        </p:nvSpPr>
        <p:spPr>
          <a:xfrm>
            <a:off x="11200660" y="1529627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3F6FBB7-DAD2-084A-8989-47A0D62E1174}"/>
              </a:ext>
            </a:extLst>
          </p:cNvPr>
          <p:cNvSpPr/>
          <p:nvPr/>
        </p:nvSpPr>
        <p:spPr>
          <a:xfrm>
            <a:off x="6829030" y="2242775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032566-201E-674E-9358-67BF82D01C7D}"/>
              </a:ext>
            </a:extLst>
          </p:cNvPr>
          <p:cNvSpPr/>
          <p:nvPr/>
        </p:nvSpPr>
        <p:spPr>
          <a:xfrm>
            <a:off x="8853958" y="4393762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B5DF493-CA46-9D48-9A6E-1CD64F4987A3}"/>
              </a:ext>
            </a:extLst>
          </p:cNvPr>
          <p:cNvSpPr/>
          <p:nvPr/>
        </p:nvSpPr>
        <p:spPr>
          <a:xfrm>
            <a:off x="4268104" y="6026462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EFFDA3C-5F24-0A41-9D31-A2238C9079C2}"/>
              </a:ext>
            </a:extLst>
          </p:cNvPr>
          <p:cNvSpPr/>
          <p:nvPr/>
        </p:nvSpPr>
        <p:spPr>
          <a:xfrm>
            <a:off x="6487781" y="5131028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308A128-B3BB-3F43-99D8-19B5EBC3F710}"/>
              </a:ext>
            </a:extLst>
          </p:cNvPr>
          <p:cNvSpPr/>
          <p:nvPr/>
        </p:nvSpPr>
        <p:spPr>
          <a:xfrm>
            <a:off x="4710885" y="4612587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E1A9E1-018A-E844-8BD4-E6E8FFE9CF78}"/>
              </a:ext>
            </a:extLst>
          </p:cNvPr>
          <p:cNvSpPr/>
          <p:nvPr/>
        </p:nvSpPr>
        <p:spPr>
          <a:xfrm>
            <a:off x="4722118" y="4609258"/>
            <a:ext cx="640934" cy="260648"/>
          </a:xfrm>
          <a:prstGeom prst="ellipse">
            <a:avLst/>
          </a:pr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9BC86B2-D004-F541-B0EC-A6F46C2285A8}"/>
              </a:ext>
            </a:extLst>
          </p:cNvPr>
          <p:cNvSpPr/>
          <p:nvPr/>
        </p:nvSpPr>
        <p:spPr>
          <a:xfrm>
            <a:off x="8556475" y="3802127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4BC2CE-EBBB-E248-A2D2-C7FE4C327EE2}"/>
              </a:ext>
            </a:extLst>
          </p:cNvPr>
          <p:cNvSpPr/>
          <p:nvPr/>
        </p:nvSpPr>
        <p:spPr>
          <a:xfrm>
            <a:off x="7003406" y="4886635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7ED576B-5CEF-B04B-9507-AACEDE3D2C10}"/>
              </a:ext>
            </a:extLst>
          </p:cNvPr>
          <p:cNvSpPr/>
          <p:nvPr/>
        </p:nvSpPr>
        <p:spPr>
          <a:xfrm>
            <a:off x="9457703" y="800737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B65A4B1-A552-4F4D-B3F2-CE732CA70E9E}"/>
              </a:ext>
            </a:extLst>
          </p:cNvPr>
          <p:cNvSpPr/>
          <p:nvPr/>
        </p:nvSpPr>
        <p:spPr>
          <a:xfrm>
            <a:off x="10349040" y="5409420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6AD559A-8AEF-6540-879E-6FC455653B01}"/>
              </a:ext>
            </a:extLst>
          </p:cNvPr>
          <p:cNvSpPr/>
          <p:nvPr/>
        </p:nvSpPr>
        <p:spPr>
          <a:xfrm>
            <a:off x="3180008" y="5321607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242EAB-9D4B-1B49-8526-7F9B3652BEE4}"/>
              </a:ext>
            </a:extLst>
          </p:cNvPr>
          <p:cNvSpPr/>
          <p:nvPr/>
        </p:nvSpPr>
        <p:spPr>
          <a:xfrm>
            <a:off x="8556475" y="1593130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0B022D0-A175-304B-ACE0-F60CB43F3A5B}"/>
              </a:ext>
            </a:extLst>
          </p:cNvPr>
          <p:cNvSpPr/>
          <p:nvPr/>
        </p:nvSpPr>
        <p:spPr>
          <a:xfrm>
            <a:off x="10745110" y="4818218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30BC7EC-A82F-E346-BBC1-087A0A2D0BF7}"/>
              </a:ext>
            </a:extLst>
          </p:cNvPr>
          <p:cNvSpPr/>
          <p:nvPr/>
        </p:nvSpPr>
        <p:spPr>
          <a:xfrm>
            <a:off x="7469963" y="835430"/>
            <a:ext cx="640934" cy="282012"/>
          </a:xfrm>
          <a:prstGeom prst="ellipse">
            <a:avLst/>
          </a:prstGeom>
          <a:noFill/>
          <a:ln w="76200">
            <a:solidFill>
              <a:srgbClr val="80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B5635DB-23AE-3F44-B0FD-2029F98BF410}"/>
              </a:ext>
            </a:extLst>
          </p:cNvPr>
          <p:cNvSpPr/>
          <p:nvPr/>
        </p:nvSpPr>
        <p:spPr>
          <a:xfrm>
            <a:off x="5611094" y="2855782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FFAD6ED-E8B1-4042-A3A2-BEB7D2184FC1}"/>
              </a:ext>
            </a:extLst>
          </p:cNvPr>
          <p:cNvSpPr/>
          <p:nvPr/>
        </p:nvSpPr>
        <p:spPr>
          <a:xfrm>
            <a:off x="5120612" y="3148834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36B06C1-CEFA-D14E-A988-01E9B0517464}"/>
              </a:ext>
            </a:extLst>
          </p:cNvPr>
          <p:cNvSpPr/>
          <p:nvPr/>
        </p:nvSpPr>
        <p:spPr>
          <a:xfrm>
            <a:off x="7793669" y="578773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8D4A136-B61F-844C-94AC-0C8B9800B536}"/>
              </a:ext>
            </a:extLst>
          </p:cNvPr>
          <p:cNvSpPr/>
          <p:nvPr/>
        </p:nvSpPr>
        <p:spPr>
          <a:xfrm>
            <a:off x="9494892" y="4481972"/>
            <a:ext cx="640934" cy="257610"/>
          </a:xfrm>
          <a:prstGeom prst="ellipse">
            <a:avLst/>
          </a:prstGeom>
          <a:noFill/>
          <a:ln w="76200">
            <a:solidFill>
              <a:srgbClr val="8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32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6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2DF81-89E0-904A-9102-21E14BA81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Enrichment of PD Nugget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BCF68-814B-A14C-B8C7-E48D076FF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Citrate Cycle (7/22 genes, 32%, </a:t>
            </a:r>
            <a:r>
              <a:rPr lang="en-US" dirty="0" err="1"/>
              <a:t>padj</a:t>
            </a:r>
            <a:r>
              <a:rPr lang="en-US" dirty="0"/>
              <a:t> = </a:t>
            </a:r>
            <a:r>
              <a:rPr lang="en-GB" dirty="0"/>
              <a:t>4.554e-9)</a:t>
            </a:r>
          </a:p>
          <a:p>
            <a:r>
              <a:rPr lang="en-GB" dirty="0"/>
              <a:t>Parkinson’s Disease (9/142, 6%, </a:t>
            </a:r>
            <a:r>
              <a:rPr lang="en-GB" dirty="0" err="1"/>
              <a:t>padj</a:t>
            </a:r>
            <a:r>
              <a:rPr lang="en-GB" dirty="0"/>
              <a:t> = 3.598e-7)</a:t>
            </a:r>
          </a:p>
          <a:p>
            <a:r>
              <a:rPr lang="en-GB" dirty="0"/>
              <a:t>Mitochondrion (19/919, 2%, </a:t>
            </a:r>
            <a:r>
              <a:rPr lang="en-GB" dirty="0" err="1"/>
              <a:t>padj</a:t>
            </a:r>
            <a:r>
              <a:rPr lang="en-GB" dirty="0"/>
              <a:t> = 2.491e-7)</a:t>
            </a:r>
          </a:p>
          <a:p>
            <a:r>
              <a:rPr lang="en-GB" dirty="0"/>
              <a:t>Proteasome (5/44, 11%, </a:t>
            </a:r>
            <a:r>
              <a:rPr lang="en-GB" dirty="0" err="1"/>
              <a:t>padj</a:t>
            </a:r>
            <a:r>
              <a:rPr lang="en-GB" dirty="0"/>
              <a:t> = 2.0e-5)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100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587B6-6AB7-7748-AF65-268D37235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Recreate the network in controls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B3A334-8790-6D45-80C8-FE3B7F4A0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664" y="1409284"/>
            <a:ext cx="7491984" cy="544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56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5BC2A-8471-484A-A4BD-4B52B4F01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 prioritisation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9AE9E-C1A6-CE4A-B144-DB44FFFDE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LOF Mutation ❌</a:t>
            </a:r>
          </a:p>
          <a:p>
            <a:r>
              <a:rPr lang="en-US" dirty="0"/>
              <a:t>SNP Nexus ❌</a:t>
            </a:r>
          </a:p>
          <a:p>
            <a:r>
              <a:rPr lang="en-US" dirty="0"/>
              <a:t>Burden ❌</a:t>
            </a:r>
          </a:p>
          <a:p>
            <a:r>
              <a:rPr lang="en-US" dirty="0"/>
              <a:t>Lobby Index ✅</a:t>
            </a:r>
          </a:p>
          <a:p>
            <a:r>
              <a:rPr lang="en-US" dirty="0" err="1"/>
              <a:t>GeneXplain</a:t>
            </a:r>
            <a:r>
              <a:rPr lang="en-US" dirty="0"/>
              <a:t> Regulator ✅</a:t>
            </a:r>
          </a:p>
          <a:p>
            <a:r>
              <a:rPr lang="en-US" dirty="0"/>
              <a:t>IPA </a:t>
            </a:r>
            <a:r>
              <a:rPr lang="en-US" dirty="0" err="1"/>
              <a:t>Affector</a:t>
            </a:r>
            <a:r>
              <a:rPr lang="en-US" dirty="0"/>
              <a:t> ❌</a:t>
            </a:r>
          </a:p>
          <a:p>
            <a:r>
              <a:rPr lang="en-US" dirty="0"/>
              <a:t>DEG ✅</a:t>
            </a:r>
          </a:p>
          <a:p>
            <a:r>
              <a:rPr lang="en-US" dirty="0"/>
              <a:t>LRRK2 PPI ❌</a:t>
            </a:r>
          </a:p>
          <a:p>
            <a:r>
              <a:rPr lang="en-US" dirty="0"/>
              <a:t>Endeavour ✅</a:t>
            </a:r>
          </a:p>
        </p:txBody>
      </p:sp>
    </p:spTree>
    <p:extLst>
      <p:ext uri="{BB962C8B-B14F-4D97-AF65-F5344CB8AC3E}">
        <p14:creationId xmlns:p14="http://schemas.microsoft.com/office/powerpoint/2010/main" val="853543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E1D09-A92C-1F4B-A6D0-7980A8CCC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GWAS hits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93CE8-6439-304B-9DD2-34B15A776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a sausage</a:t>
            </a:r>
          </a:p>
          <a:p>
            <a:endParaRPr lang="en-US" dirty="0"/>
          </a:p>
          <a:p>
            <a:r>
              <a:rPr lang="en-US" dirty="0"/>
              <a:t>GWAS Catalog – 249 genes associated with a SNP p &lt;5e-8</a:t>
            </a:r>
          </a:p>
          <a:p>
            <a:r>
              <a:rPr lang="en-US" dirty="0"/>
              <a:t>Chang et al 2017  - 72 genes associated with 35 loci p &lt;5e-6</a:t>
            </a:r>
          </a:p>
          <a:p>
            <a:endParaRPr lang="en-US" dirty="0"/>
          </a:p>
          <a:p>
            <a:r>
              <a:rPr lang="en-US" dirty="0"/>
              <a:t>Need to find Project Mine equivalent 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26B389-751C-0C42-BD9B-239D12A18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808" y="365125"/>
            <a:ext cx="3266440" cy="22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07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19A75-FD05-7D41-8A86-D8FA51E9B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do: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BB1F1-9688-DD46-98DA-278144074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stats (RPTs) </a:t>
            </a:r>
          </a:p>
          <a:p>
            <a:r>
              <a:rPr lang="en-US" dirty="0"/>
              <a:t>Try and find GWAS dataset for LOF/SNP Nexus/Burden analysis</a:t>
            </a:r>
          </a:p>
          <a:p>
            <a:r>
              <a:rPr lang="en-US" dirty="0"/>
              <a:t>Find IPA effector relationships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Consider a third application</a:t>
            </a:r>
          </a:p>
          <a:p>
            <a:pPr lvl="1"/>
            <a:r>
              <a:rPr lang="en-US" dirty="0"/>
              <a:t>Rheumatoid Arthritis/</a:t>
            </a:r>
          </a:p>
          <a:p>
            <a:pPr lvl="1"/>
            <a:r>
              <a:rPr lang="en-US" dirty="0"/>
              <a:t>Fatigue</a:t>
            </a:r>
          </a:p>
        </p:txBody>
      </p:sp>
    </p:spTree>
    <p:extLst>
      <p:ext uri="{BB962C8B-B14F-4D97-AF65-F5344CB8AC3E}">
        <p14:creationId xmlns:p14="http://schemas.microsoft.com/office/powerpoint/2010/main" val="727700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38743-C96E-B040-96B4-5DFD71F44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Whistle-stop tour around Parkinson’s Disease!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507ED-3717-1A4A-AF65-016E6863B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46343" cy="494302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~150,00 individuals in the UK</a:t>
            </a:r>
          </a:p>
          <a:p>
            <a:endParaRPr lang="en-US" sz="1300" dirty="0"/>
          </a:p>
          <a:p>
            <a:r>
              <a:rPr lang="en-US" dirty="0"/>
              <a:t>Higher prevalence in men than women (1.5 times more likely)</a:t>
            </a:r>
          </a:p>
          <a:p>
            <a:endParaRPr lang="en-US" sz="1300" dirty="0"/>
          </a:p>
          <a:p>
            <a:r>
              <a:rPr lang="en-US" dirty="0"/>
              <a:t>Symptoms include stiff and slow movement, stooped posture, and tremors</a:t>
            </a:r>
          </a:p>
          <a:p>
            <a:endParaRPr lang="en-US" sz="1200" dirty="0"/>
          </a:p>
          <a:p>
            <a:r>
              <a:rPr lang="en-US" dirty="0"/>
              <a:t>Neuronal death of dopaminergic neurons predominantly in the substantia </a:t>
            </a:r>
            <a:r>
              <a:rPr lang="en-US" dirty="0" err="1"/>
              <a:t>nigra</a:t>
            </a:r>
            <a:endParaRPr lang="en-US" dirty="0"/>
          </a:p>
          <a:p>
            <a:pPr lvl="1"/>
            <a:r>
              <a:rPr lang="en-US" dirty="0"/>
              <a:t>Evidence of cell death in brainstem areas</a:t>
            </a:r>
          </a:p>
          <a:p>
            <a:pPr lvl="1"/>
            <a:r>
              <a:rPr lang="en-US" dirty="0"/>
              <a:t>Other brain tissues show dysfunction despite no cell death (SN neurons hypothesised to be particularly vulnerable)</a:t>
            </a:r>
          </a:p>
          <a:p>
            <a:pPr lvl="1"/>
            <a:endParaRPr lang="en-US" sz="1200" dirty="0"/>
          </a:p>
          <a:p>
            <a:r>
              <a:rPr lang="en-US" dirty="0"/>
              <a:t>Associated genes include </a:t>
            </a:r>
            <a:r>
              <a:rPr lang="en-GB" dirty="0"/>
              <a:t>SNCA, LRRK2, GBA, PRKN, PINK1, PARK7, VPS35, EIF4G1, DNAJC13 and CHCHD2.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4666F1-9A0C-FB40-9D85-4E771337F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1196" y="2273867"/>
            <a:ext cx="3583640" cy="281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082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76F58-E81E-944C-AC0E-7AD5F85EF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common phenotype this time?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8F2478-04D2-3244-B613-B2A5D40C91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56"/>
          <a:stretch/>
        </p:blipFill>
        <p:spPr>
          <a:xfrm>
            <a:off x="291057" y="1440610"/>
            <a:ext cx="7037532" cy="1636597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436885-4C76-1041-80B8-360C13A91CC7}"/>
              </a:ext>
            </a:extLst>
          </p:cNvPr>
          <p:cNvGrpSpPr/>
          <p:nvPr/>
        </p:nvGrpSpPr>
        <p:grpSpPr>
          <a:xfrm>
            <a:off x="2398593" y="3189524"/>
            <a:ext cx="9549442" cy="1599588"/>
            <a:chOff x="2725947" y="3162193"/>
            <a:chExt cx="9549442" cy="159958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1B07193-1964-8146-8273-83C2B2F4DA49}"/>
                </a:ext>
              </a:extLst>
            </p:cNvPr>
            <p:cNvSpPr/>
            <p:nvPr/>
          </p:nvSpPr>
          <p:spPr>
            <a:xfrm>
              <a:off x="2725947" y="3162193"/>
              <a:ext cx="9549442" cy="1599588"/>
            </a:xfrm>
            <a:prstGeom prst="rect">
              <a:avLst/>
            </a:prstGeom>
            <a:noFill/>
            <a:ln w="317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/>
                <a:t>neuro-lab@sheffield.ac.uk</a:t>
              </a:r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3742E00-69FC-044F-A11F-2A6714EA3327}"/>
                </a:ext>
              </a:extLst>
            </p:cNvPr>
            <p:cNvGrpSpPr/>
            <p:nvPr/>
          </p:nvGrpSpPr>
          <p:grpSpPr>
            <a:xfrm>
              <a:off x="2880815" y="3262302"/>
              <a:ext cx="9311185" cy="1442929"/>
              <a:chOff x="2922379" y="3586270"/>
              <a:chExt cx="9311185" cy="1442929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7DA30199-A6CA-0D4F-8D95-C5E662BFAC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22379" y="4373670"/>
                <a:ext cx="9311185" cy="655529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91F69C5-B102-324A-A1EF-56CC7AF034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97200" y="3586270"/>
                <a:ext cx="9194800" cy="787400"/>
              </a:xfrm>
              <a:prstGeom prst="rect">
                <a:avLst/>
              </a:prstGeom>
            </p:spPr>
          </p:pic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BCE0E0B-C818-774F-8F41-3A3E99AA65C5}"/>
              </a:ext>
            </a:extLst>
          </p:cNvPr>
          <p:cNvGrpSpPr/>
          <p:nvPr/>
        </p:nvGrpSpPr>
        <p:grpSpPr>
          <a:xfrm>
            <a:off x="291057" y="3766238"/>
            <a:ext cx="5486400" cy="2868682"/>
            <a:chOff x="291057" y="4049702"/>
            <a:chExt cx="5486400" cy="286868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00EBEC7-1257-3E4E-BFB1-AA5FB504AABC}"/>
                </a:ext>
              </a:extLst>
            </p:cNvPr>
            <p:cNvGrpSpPr/>
            <p:nvPr/>
          </p:nvGrpSpPr>
          <p:grpSpPr>
            <a:xfrm>
              <a:off x="291057" y="4049702"/>
              <a:ext cx="5486400" cy="2808298"/>
              <a:chOff x="291057" y="4049702"/>
              <a:chExt cx="5486400" cy="2808298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8819DE62-7457-1347-B6EA-A68F701EB3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1057" y="4049702"/>
                <a:ext cx="5486400" cy="1195398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CF0CE3B-BCEC-E348-8120-97C87139BF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1057" y="5245100"/>
                <a:ext cx="5486400" cy="1612900"/>
              </a:xfrm>
              <a:prstGeom prst="rect">
                <a:avLst/>
              </a:prstGeom>
            </p:spPr>
          </p:pic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2684029-67C5-1B43-8FE8-9D6FDE9D2880}"/>
                </a:ext>
              </a:extLst>
            </p:cNvPr>
            <p:cNvSpPr/>
            <p:nvPr/>
          </p:nvSpPr>
          <p:spPr>
            <a:xfrm>
              <a:off x="291057" y="4083875"/>
              <a:ext cx="5486400" cy="2834509"/>
            </a:xfrm>
            <a:prstGeom prst="rect">
              <a:avLst/>
            </a:prstGeom>
            <a:noFill/>
            <a:ln w="317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E393F5F4-F208-3A4E-8734-3A7366EDE0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75982" y="1431710"/>
            <a:ext cx="4230835" cy="5304330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8343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C2FE7-A404-7542-80DE-BA9F08AA4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LRRK2 and Sporadic Parkinson’s Disease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CC59E7-E1FA-264A-8906-300F32F48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2663"/>
          <a:stretch/>
        </p:blipFill>
        <p:spPr>
          <a:xfrm>
            <a:off x="838200" y="1759700"/>
            <a:ext cx="9652000" cy="147520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006426-9503-DC48-903B-ACD81A5C76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11" b="4783"/>
          <a:stretch/>
        </p:blipFill>
        <p:spPr>
          <a:xfrm>
            <a:off x="838200" y="3502325"/>
            <a:ext cx="6076017" cy="13198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6B35AB-A916-E040-85F3-953DA8ECE066}"/>
              </a:ext>
            </a:extLst>
          </p:cNvPr>
          <p:cNvSpPr txBox="1"/>
          <p:nvPr/>
        </p:nvSpPr>
        <p:spPr>
          <a:xfrm>
            <a:off x="7211683" y="3234906"/>
            <a:ext cx="4787660" cy="313932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Questions: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Why do LRRK2 familial and sporadic patients have such a similar phenotype?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signature might they share?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Could this signature represent their late-onset/slow progressive nature?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so, could that help us slow the progression of more aggressive PD cases?</a:t>
            </a:r>
          </a:p>
        </p:txBody>
      </p:sp>
    </p:spTree>
    <p:extLst>
      <p:ext uri="{BB962C8B-B14F-4D97-AF65-F5344CB8AC3E}">
        <p14:creationId xmlns:p14="http://schemas.microsoft.com/office/powerpoint/2010/main" val="225993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1C9B47-52EF-5F4C-9DCF-435E52701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47" t="2912" r="1168" b="569"/>
          <a:stretch/>
        </p:blipFill>
        <p:spPr>
          <a:xfrm>
            <a:off x="420624" y="73152"/>
            <a:ext cx="11439144" cy="6703486"/>
          </a:xfrm>
        </p:spPr>
      </p:pic>
    </p:spTree>
    <p:extLst>
      <p:ext uri="{BB962C8B-B14F-4D97-AF65-F5344CB8AC3E}">
        <p14:creationId xmlns:p14="http://schemas.microsoft.com/office/powerpoint/2010/main" val="1777126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86E4BFA-44AC-BE42-BC0F-5F11547DB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53783C1-FB3A-5B4D-81C1-8BC40DFC93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003634"/>
              </p:ext>
            </p:extLst>
          </p:nvPr>
        </p:nvGraphicFramePr>
        <p:xfrm>
          <a:off x="250166" y="1487417"/>
          <a:ext cx="11585277" cy="5104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5739">
                  <a:extLst>
                    <a:ext uri="{9D8B030D-6E8A-4147-A177-3AD203B41FA5}">
                      <a16:colId xmlns:a16="http://schemas.microsoft.com/office/drawing/2014/main" val="3778123198"/>
                    </a:ext>
                  </a:extLst>
                </a:gridCol>
                <a:gridCol w="2360773">
                  <a:extLst>
                    <a:ext uri="{9D8B030D-6E8A-4147-A177-3AD203B41FA5}">
                      <a16:colId xmlns:a16="http://schemas.microsoft.com/office/drawing/2014/main" val="3333566646"/>
                    </a:ext>
                  </a:extLst>
                </a:gridCol>
                <a:gridCol w="1180387">
                  <a:extLst>
                    <a:ext uri="{9D8B030D-6E8A-4147-A177-3AD203B41FA5}">
                      <a16:colId xmlns:a16="http://schemas.microsoft.com/office/drawing/2014/main" val="1537036569"/>
                    </a:ext>
                  </a:extLst>
                </a:gridCol>
                <a:gridCol w="3056619">
                  <a:extLst>
                    <a:ext uri="{9D8B030D-6E8A-4147-A177-3AD203B41FA5}">
                      <a16:colId xmlns:a16="http://schemas.microsoft.com/office/drawing/2014/main" val="4231279796"/>
                    </a:ext>
                  </a:extLst>
                </a:gridCol>
                <a:gridCol w="2938731">
                  <a:extLst>
                    <a:ext uri="{9D8B030D-6E8A-4147-A177-3AD203B41FA5}">
                      <a16:colId xmlns:a16="http://schemas.microsoft.com/office/drawing/2014/main" val="1080021875"/>
                    </a:ext>
                  </a:extLst>
                </a:gridCol>
                <a:gridCol w="923028">
                  <a:extLst>
                    <a:ext uri="{9D8B030D-6E8A-4147-A177-3AD203B41FA5}">
                      <a16:colId xmlns:a16="http://schemas.microsoft.com/office/drawing/2014/main" val="2664496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Helvetica Neue" panose="02000503000000020004" pitchFamily="2" charset="0"/>
                        </a:rPr>
                        <a:t>CodeID</a:t>
                      </a:r>
                      <a:endParaRPr lang="en-GB" sz="11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Helvetica Neue" panose="02000503000000020004" pitchFamily="2" charset="0"/>
                        </a:rPr>
                        <a:t>Tissue/Cell type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Helvetica Neue" panose="02000503000000020004" pitchFamily="2" charset="0"/>
                        </a:rPr>
                        <a:t>Variant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Helvetica Neue" panose="02000503000000020004" pitchFamily="2" charset="0"/>
                        </a:rPr>
                        <a:t>Samples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Helvetica Neue" panose="02000503000000020004" pitchFamily="2" charset="0"/>
                        </a:rPr>
                        <a:t>Type of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Helvetica Neue" panose="02000503000000020004" pitchFamily="2" charset="0"/>
                        </a:rPr>
                        <a:t>GEO Ref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95372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DIJ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Substantia </a:t>
                      </a:r>
                      <a:r>
                        <a:rPr lang="en-GB" sz="11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Nigra</a:t>
                      </a:r>
                      <a:endParaRPr lang="en-GB" sz="1100" b="0" i="0" u="none" strike="noStrike" dirty="0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not specified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15 disease, 8 control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Genome U133 Plus 2.0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GSE49036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0362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FFR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Substantia Nigra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not specified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9 replicates for the controls and 16 replicates for the Parkinson’s disease patients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Genome U133 Plus 2.0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GSE7621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1778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MOR.SN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Substantia </a:t>
                      </a:r>
                      <a:r>
                        <a:rPr lang="en-GB" sz="11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nigra</a:t>
                      </a:r>
                      <a:r>
                        <a:rPr lang="en-GB" sz="1100" b="0" i="0" u="none" strike="noStrike" dirty="0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, split into medial and lateral portions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sporadic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15 samples of medial parkinsonian SN, 9 samples of lateral parkinsonian SN (24), 8 medial nigra control samples and 7 lateral nigra control samples(15)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Genome U133A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GSE8397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1810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MID1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Substantia Nigra pars compacta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not specified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10 PD brain samples and 8 control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Genome U133 Plus 2.0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GSE20141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60368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MID2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Whole substantia nigra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not specified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18 controls, 11 patients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Genome U133A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GSE20292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7082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DUM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Cortex (BA9)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not specified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29 PD, 44 neurologically normal controls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Illumina HiSeq 2000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GSE68719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2720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MOR.FC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Frontal cortex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sporadic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3 Controls 5 Patients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Genome U133A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GSE8397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8438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LEW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Dorsal Nucleus of the Vagus Nerve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not specified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6 PD samples and 4 controls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Genome U133A 2.0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GSE19587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0554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MID3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Prefrontal cortex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not specified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15 controls 14 patients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Genome U133A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GSE20168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1315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MID4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Putamen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not specified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20 controls and 15 patients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Genome U133A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GSE20291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36972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BOT1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Locus Coeruleus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LRRK2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4 controls and 2 patients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Exon 1.0 ST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GSE34516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18092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BOT2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Putamen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LRRK2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5 controls and 3 patients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Affymetrix Human Exon 1.0 ST Array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b="0" i="0" u="none" strike="noStrike" dirty="0">
                          <a:solidFill>
                            <a:srgbClr val="333333"/>
                          </a:solidFill>
                          <a:effectLst/>
                          <a:latin typeface="Helvetica Neue" panose="02000503000000020004" pitchFamily="2" charset="0"/>
                        </a:rPr>
                        <a:t>GSE23290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428019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0482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FB809-E09C-3443-B99F-8C43E5C8E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DEGs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AFCD4-0DC1-B640-94E6-870968E4C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9967" y="293897"/>
            <a:ext cx="3568700" cy="3492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8DF927-F3DD-AE42-9D25-5B019AA102A3}"/>
              </a:ext>
            </a:extLst>
          </p:cNvPr>
          <p:cNvSpPr txBox="1"/>
          <p:nvPr/>
        </p:nvSpPr>
        <p:spPr>
          <a:xfrm>
            <a:off x="838199" y="1466495"/>
            <a:ext cx="11260468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Started with 364 genes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Filtered out gene overlap with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Familial blood signature (PARKIN, ATP13A2, and PINK1)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Sporadic blood signature (2 datasets)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ALS signature (5 datasets)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Finished with 210 genes (100 up, 110 down)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Genes of note include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/>
              <a:t>PD</a:t>
            </a:r>
            <a:r>
              <a:rPr lang="en-US" sz="2400" dirty="0"/>
              <a:t> – </a:t>
            </a:r>
            <a:r>
              <a:rPr lang="en-GB" sz="2400" dirty="0"/>
              <a:t>SNCA, MSX1, CYCS, SPR, ALDH1A1, UCHL1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b="1" dirty="0"/>
              <a:t>Mitochondrial complex I deficiency </a:t>
            </a:r>
            <a:r>
              <a:rPr lang="en-GB" sz="2400" dirty="0"/>
              <a:t>– NDUFV2, NDUFS1, NDUFS3, TMEM126B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b="1" dirty="0"/>
              <a:t>AD</a:t>
            </a:r>
            <a:r>
              <a:rPr lang="en-GB" sz="2400" dirty="0"/>
              <a:t> – RTN4, MAP1B, CASP7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b="1" dirty="0"/>
              <a:t>ALS</a:t>
            </a:r>
            <a:r>
              <a:rPr lang="en-GB" sz="2400" dirty="0"/>
              <a:t> – CHMP2B, SERTAD3, PAWR, MRPS22, TUBA4A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/>
              <a:t>Maple Syrup Urine Disease </a:t>
            </a:r>
            <a:r>
              <a:rPr lang="en-US" sz="2400" dirty="0"/>
              <a:t>– BCAT2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3747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68401-D021-9C4A-ADD4-E06554E06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DEG functional enrichment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C8DA7-EE2D-7B44-BC4F-07F1FB757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Upregulated</a:t>
            </a:r>
          </a:p>
          <a:p>
            <a:pPr lvl="1"/>
            <a:r>
              <a:rPr lang="en-US" dirty="0"/>
              <a:t>Not a particularly clear signal</a:t>
            </a:r>
          </a:p>
          <a:p>
            <a:pPr lvl="1"/>
            <a:r>
              <a:rPr lang="en-US" dirty="0"/>
              <a:t>Signalling pathways (TGF-beta, Ras, PI3K-Akt), apoptosis</a:t>
            </a:r>
          </a:p>
          <a:p>
            <a:pPr lvl="1"/>
            <a:endParaRPr lang="en-US" dirty="0"/>
          </a:p>
          <a:p>
            <a:r>
              <a:rPr lang="en-US" dirty="0"/>
              <a:t>Downregulated</a:t>
            </a:r>
          </a:p>
          <a:p>
            <a:pPr lvl="1"/>
            <a:r>
              <a:rPr lang="en-US" dirty="0"/>
              <a:t>Parkinson’s disease pathways</a:t>
            </a:r>
          </a:p>
          <a:p>
            <a:pPr lvl="1"/>
            <a:r>
              <a:rPr lang="en-US" dirty="0"/>
              <a:t>Mitochondrion (GOCP 4.7e-8)</a:t>
            </a:r>
          </a:p>
          <a:p>
            <a:pPr lvl="1"/>
            <a:r>
              <a:rPr lang="en-US" dirty="0"/>
              <a:t>Autophagosome/Lysosome (GOBP 3.3e-4)</a:t>
            </a:r>
          </a:p>
        </p:txBody>
      </p:sp>
    </p:spTree>
    <p:extLst>
      <p:ext uri="{BB962C8B-B14F-4D97-AF65-F5344CB8AC3E}">
        <p14:creationId xmlns:p14="http://schemas.microsoft.com/office/powerpoint/2010/main" val="64681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E4E213-0DA4-2E46-A259-AC7B3AA2C0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78"/>
          <a:stretch/>
        </p:blipFill>
        <p:spPr>
          <a:xfrm>
            <a:off x="5502690" y="2256091"/>
            <a:ext cx="6689310" cy="46019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BA3071-8259-F949-8765-CFD7C41D2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 </a:t>
            </a:r>
            <a:r>
              <a:rPr lang="en-US" dirty="0" err="1"/>
              <a:t>cDEG</a:t>
            </a:r>
            <a:r>
              <a:rPr lang="en-US" dirty="0"/>
              <a:t> list to Protein-Protein interaction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559A9-1893-B04D-A2B2-2B1A0F5B4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protein interaction partners for </a:t>
            </a:r>
            <a:r>
              <a:rPr lang="en-US" dirty="0" err="1"/>
              <a:t>cDEG</a:t>
            </a:r>
            <a:r>
              <a:rPr lang="en-US" dirty="0"/>
              <a:t> proteins</a:t>
            </a:r>
          </a:p>
          <a:p>
            <a:r>
              <a:rPr lang="en-US" dirty="0"/>
              <a:t>210 DEGs </a:t>
            </a:r>
            <a:r>
              <a:rPr lang="en-US" dirty="0">
                <a:sym typeface="Wingdings" pitchFamily="2" charset="2"/>
              </a:rPr>
              <a:t> 2158 proteins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Enriches for </a:t>
            </a:r>
            <a:r>
              <a:rPr lang="en-US" i="1" dirty="0">
                <a:sym typeface="Wingdings" pitchFamily="2" charset="2"/>
              </a:rPr>
              <a:t>a lot </a:t>
            </a:r>
            <a:r>
              <a:rPr lang="en-US" dirty="0">
                <a:sym typeface="Wingdings" pitchFamily="2" charset="2"/>
              </a:rPr>
              <a:t>of pathways</a:t>
            </a:r>
          </a:p>
          <a:p>
            <a:pPr lvl="1"/>
            <a:r>
              <a:rPr lang="en-US" dirty="0">
                <a:sym typeface="Wingdings" pitchFamily="2" charset="2"/>
              </a:rPr>
              <a:t>Mitochondrion (</a:t>
            </a:r>
            <a:r>
              <a:rPr lang="en-GB" dirty="0"/>
              <a:t>4.223e-19)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29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1694</TotalTime>
  <Words>834</Words>
  <Application>Microsoft Macintosh PowerPoint</Application>
  <PresentationFormat>Widescreen</PresentationFormat>
  <Paragraphs>194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Helvetica Neue</vt:lpstr>
      <vt:lpstr>Wingdings</vt:lpstr>
      <vt:lpstr>Office Theme</vt:lpstr>
      <vt:lpstr>Finding common signatures for Parkinson’s Disease</vt:lpstr>
      <vt:lpstr>Whistle-stop tour around Parkinson’s Disease!</vt:lpstr>
      <vt:lpstr>What common phenotype this time?</vt:lpstr>
      <vt:lpstr>LRRK2 and Sporadic Parkinson’s Disease</vt:lpstr>
      <vt:lpstr>PowerPoint Presentation</vt:lpstr>
      <vt:lpstr>Datasets</vt:lpstr>
      <vt:lpstr>Common DEGs</vt:lpstr>
      <vt:lpstr>Common DEG functional enrichment</vt:lpstr>
      <vt:lpstr>Expand cDEG list to Protein-Protein interaction</vt:lpstr>
      <vt:lpstr>Finding common coexpression modules</vt:lpstr>
      <vt:lpstr>PowerPoint Presentation</vt:lpstr>
      <vt:lpstr>PowerPoint Presentation</vt:lpstr>
      <vt:lpstr>Functional Enrichment of PD Nugget</vt:lpstr>
      <vt:lpstr>Recreate the network in controls</vt:lpstr>
      <vt:lpstr>Gene prioritisation</vt:lpstr>
      <vt:lpstr>GWAS hits</vt:lpstr>
      <vt:lpstr>Things to do: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Applying the method to Parkinson’s Disease</dc:title>
  <dc:creator>Claire Green</dc:creator>
  <cp:lastModifiedBy>Claire Green</cp:lastModifiedBy>
  <cp:revision>37</cp:revision>
  <dcterms:created xsi:type="dcterms:W3CDTF">2018-06-18T09:32:20Z</dcterms:created>
  <dcterms:modified xsi:type="dcterms:W3CDTF">2018-06-19T13:47:13Z</dcterms:modified>
</cp:coreProperties>
</file>

<file path=docProps/thumbnail.jpeg>
</file>